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71" r:id="rId13"/>
    <p:sldId id="272" r:id="rId14"/>
    <p:sldId id="273" r:id="rId15"/>
    <p:sldId id="270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62" r:id="rId26"/>
    <p:sldId id="283" r:id="rId27"/>
    <p:sldId id="284" r:id="rId28"/>
    <p:sldId id="263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B4691-3A1A-4825-80AD-7832BED43BE9}" type="datetimeFigureOut">
              <a:rPr lang="fr-FR" smtClean="0"/>
              <a:t>20/06/2017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D9E58-F7C8-4956-B266-070D95C02E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67002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F33BF-DF3E-486A-A66A-59AF4B453D68}" type="datetimeFigureOut">
              <a:rPr lang="fr-FR" smtClean="0"/>
              <a:t>20/06/2017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49A16-6F9C-46FD-A144-3845348DE4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9613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176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9430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9553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4485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8805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444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9283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24622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6809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7410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200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20674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2680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67491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09642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64778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35068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3685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1587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3077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4629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1154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062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6470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9098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168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EE73CE33-BF32-49E6-BF01-A0CAF30A3F00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614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1CE87-C40D-4D5B-B6A9-F5D7F1006AF9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534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CD91-D717-4622-BF71-503DF00285B3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9548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E6ED-FD1C-4315-92B9-A972B80AE76A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310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05C3F-9812-40B9-8FE4-2AB261AAA2FD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371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95B36-BDBD-4E04-8000-04650D99AC40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621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9217C-E3C1-4BC5-8ECC-AF93E0B95B77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9495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C06F3-3792-4ED5-9C9E-CAC1951B06FC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5188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2D25E-9E52-4F43-9B23-929800ADEC0B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82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6677-37A3-46E8-8566-49FDD36E34A1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124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926B6-BCA8-40FD-B61E-F21216571810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308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A5EFB-8823-492F-91B7-CE523D492235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5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74DC4-06B1-413F-965C-7E86416185DB}" type="datetime1">
              <a:rPr lang="fr-FR" smtClean="0"/>
              <a:t>20/06/2017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445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E3B4-DDC5-426F-A979-1EE1F59DDD18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148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25DEF-151F-4726-85D6-703F9A35CE25}" type="datetime1">
              <a:rPr lang="fr-FR" smtClean="0"/>
              <a:t>20/06/2017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623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2CD5-B937-4E64-A28A-45CAB0544749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584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D9024-F00C-4A2B-8523-4E0A58730D9C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73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4E3B1620-1262-4D04-8100-BF5975472BA5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365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évolution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Eric </a:t>
            </a:r>
            <a:r>
              <a:rPr lang="fr-FR" dirty="0" smtClean="0"/>
              <a:t>b, </a:t>
            </a:r>
            <a:r>
              <a:rPr lang="fr-FR" dirty="0" err="1" smtClean="0"/>
              <a:t>emmanuel</a:t>
            </a:r>
            <a:r>
              <a:rPr lang="fr-FR" dirty="0" smtClean="0"/>
              <a:t> </a:t>
            </a:r>
            <a:r>
              <a:rPr lang="fr-FR" dirty="0" smtClean="0"/>
              <a:t>l, </a:t>
            </a:r>
            <a:r>
              <a:rPr lang="fr-FR" dirty="0" err="1" smtClean="0"/>
              <a:t>damien</a:t>
            </a:r>
            <a:r>
              <a:rPr lang="fr-FR" smtClean="0"/>
              <a:t> </a:t>
            </a:r>
            <a:r>
              <a:rPr lang="fr-FR" smtClean="0"/>
              <a:t>t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4019">
            <a:off x="0" y="409278"/>
            <a:ext cx="3300084" cy="206475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0800">
            <a:off x="7658203" y="-32661"/>
            <a:ext cx="3358140" cy="2101083"/>
          </a:xfrm>
          <a:prstGeom prst="rect">
            <a:avLst/>
          </a:prstGeom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 rot="21420000">
            <a:off x="10287186" y="5153447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chemeClr val="accent2"/>
                </a:solidFill>
              </a:rPr>
              <a:t>1</a:t>
            </a:fld>
            <a:endParaRPr lang="fr-FR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politique de sécurité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707939"/>
          </a:xfrm>
        </p:spPr>
        <p:txBody>
          <a:bodyPr/>
          <a:lstStyle/>
          <a:p>
            <a:r>
              <a:rPr lang="fr-FR" dirty="0" smtClean="0"/>
              <a:t>Complexité du mot de passe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10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5" t="9452" r="40623" b="73869"/>
          <a:stretch/>
        </p:blipFill>
        <p:spPr>
          <a:xfrm>
            <a:off x="1809469" y="2906562"/>
            <a:ext cx="8145194" cy="218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6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politique de sécurité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263770" y="1936784"/>
            <a:ext cx="8345658" cy="3311189"/>
          </a:xfrm>
        </p:spPr>
        <p:txBody>
          <a:bodyPr/>
          <a:lstStyle/>
          <a:p>
            <a:r>
              <a:rPr lang="fr-FR" dirty="0" smtClean="0"/>
              <a:t>Seul le service informatique et la direction :</a:t>
            </a:r>
          </a:p>
          <a:p>
            <a:pPr lvl="1"/>
            <a:r>
              <a:rPr lang="fr-FR" dirty="0" smtClean="0"/>
              <a:t>Installer des logiciels</a:t>
            </a:r>
          </a:p>
          <a:p>
            <a:pPr lvl="1"/>
            <a:r>
              <a:rPr lang="fr-FR" dirty="0" smtClean="0"/>
              <a:t>Changer l’heure système</a:t>
            </a:r>
          </a:p>
          <a:p>
            <a:pPr lvl="1"/>
            <a:endParaRPr lang="fr-FR" dirty="0"/>
          </a:p>
          <a:p>
            <a:pPr marL="285750" lvl="1" indent="-285750"/>
            <a:r>
              <a:rPr lang="fr-FR" sz="2000" dirty="0" smtClean="0"/>
              <a:t>Pas d’accès au lecteurs cd et disquette pour les services produits a &amp; b</a:t>
            </a:r>
          </a:p>
          <a:p>
            <a:pPr marL="285750" lvl="1" indent="-285750"/>
            <a:endParaRPr lang="fr-FR" sz="2000" dirty="0" smtClean="0"/>
          </a:p>
          <a:p>
            <a:pPr marL="285750" lvl="1" indent="-285750"/>
            <a:r>
              <a:rPr lang="fr-FR" sz="2000" dirty="0" smtClean="0"/>
              <a:t>Les services produits a &amp; b et le SAV ne peuvent accéder au contenu d’un cd ou d’une disquette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11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428" y="1691554"/>
            <a:ext cx="3267531" cy="3334215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496236" y="2056804"/>
            <a:ext cx="6226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Désactiver Windows installer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Interdire les installations par les utilisateurs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Modifier l’heure système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470532" y="5206353"/>
            <a:ext cx="914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Refuser l’accès en lecture et écriture (CD, dvd, lecteurs de disquettes)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79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12</a:t>
            </a:fld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799" y="1824246"/>
            <a:ext cx="9611751" cy="3479274"/>
          </a:xfrm>
        </p:spPr>
        <p:txBody>
          <a:bodyPr>
            <a:normAutofit/>
          </a:bodyPr>
          <a:lstStyle/>
          <a:p>
            <a:r>
              <a:rPr lang="fr-FR" dirty="0" smtClean="0"/>
              <a:t>Seul la direction, le SAV et le service informatique peuvent se connecter 24h/24</a:t>
            </a:r>
          </a:p>
          <a:p>
            <a:endParaRPr lang="fr-FR" dirty="0" smtClean="0"/>
          </a:p>
          <a:p>
            <a:r>
              <a:rPr lang="fr-FR" dirty="0" smtClean="0"/>
              <a:t>Déconnexion forcée après 19h</a:t>
            </a:r>
          </a:p>
          <a:p>
            <a:endParaRPr lang="fr-FR" dirty="0" smtClean="0"/>
          </a:p>
          <a:p>
            <a:r>
              <a:rPr lang="fr-FR" dirty="0" smtClean="0"/>
              <a:t>Chaque utilisateur a accès à son répertoire personnel sur le réseau</a:t>
            </a:r>
          </a:p>
        </p:txBody>
      </p:sp>
    </p:spTree>
    <p:extLst>
      <p:ext uri="{BB962C8B-B14F-4D97-AF65-F5344CB8AC3E}">
        <p14:creationId xmlns:p14="http://schemas.microsoft.com/office/powerpoint/2010/main" val="325809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9358532" cy="693872"/>
          </a:xfrm>
        </p:spPr>
        <p:txBody>
          <a:bodyPr>
            <a:normAutofit/>
          </a:bodyPr>
          <a:lstStyle/>
          <a:p>
            <a:r>
              <a:rPr lang="fr-FR" dirty="0"/>
              <a:t>Seul la direction, le SAV et le service informatique peuvent se connecter 24h/24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13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8" t="22930" r="15515" b="61231"/>
          <a:stretch/>
        </p:blipFill>
        <p:spPr>
          <a:xfrm>
            <a:off x="417196" y="2604389"/>
            <a:ext cx="1066331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70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078372" cy="693872"/>
          </a:xfrm>
        </p:spPr>
        <p:txBody>
          <a:bodyPr/>
          <a:lstStyle/>
          <a:p>
            <a:r>
              <a:rPr lang="fr-FR" dirty="0"/>
              <a:t>Déconnexion forcée après 19h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14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1" t="85065" r="26111" b="10969"/>
          <a:stretch/>
        </p:blipFill>
        <p:spPr>
          <a:xfrm>
            <a:off x="450166" y="3176964"/>
            <a:ext cx="10888394" cy="68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76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078372" cy="693872"/>
          </a:xfrm>
        </p:spPr>
        <p:txBody>
          <a:bodyPr/>
          <a:lstStyle/>
          <a:p>
            <a:r>
              <a:rPr lang="fr-FR" dirty="0"/>
              <a:t>Chaque utilisateur a accès à son répertoire personnel sur le réseau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15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3" t="25536" r="46640" b="48687"/>
          <a:stretch/>
        </p:blipFill>
        <p:spPr>
          <a:xfrm>
            <a:off x="1947300" y="2518118"/>
            <a:ext cx="7869532" cy="2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58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16</a:t>
            </a:fld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799" y="1824246"/>
            <a:ext cx="9611751" cy="3479274"/>
          </a:xfrm>
        </p:spPr>
        <p:txBody>
          <a:bodyPr>
            <a:normAutofit/>
          </a:bodyPr>
          <a:lstStyle/>
          <a:p>
            <a:r>
              <a:rPr lang="fr-FR" dirty="0"/>
              <a:t>Une imprimante par service et une </a:t>
            </a:r>
            <a:r>
              <a:rPr lang="fr-FR" dirty="0" smtClean="0"/>
              <a:t>commune</a:t>
            </a:r>
          </a:p>
          <a:p>
            <a:r>
              <a:rPr lang="fr-FR" dirty="0" smtClean="0"/>
              <a:t>La direction est prioritaire sur les imprimantes et peux imprimer 24h/24</a:t>
            </a:r>
          </a:p>
          <a:p>
            <a:r>
              <a:rPr lang="fr-FR" dirty="0" smtClean="0"/>
              <a:t>Le service informatique a le contrôle total sur les imprimantes</a:t>
            </a:r>
          </a:p>
          <a:p>
            <a:r>
              <a:rPr lang="fr-FR" dirty="0" smtClean="0"/>
              <a:t>Le service produit a &amp; b ne peuvent imprimer sur la commune qu’entre 8h et 17h</a:t>
            </a:r>
          </a:p>
        </p:txBody>
      </p:sp>
    </p:spTree>
    <p:extLst>
      <p:ext uri="{BB962C8B-B14F-4D97-AF65-F5344CB8AC3E}">
        <p14:creationId xmlns:p14="http://schemas.microsoft.com/office/powerpoint/2010/main" val="68391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078372" cy="693872"/>
          </a:xfrm>
        </p:spPr>
        <p:txBody>
          <a:bodyPr>
            <a:normAutofit fontScale="92500"/>
          </a:bodyPr>
          <a:lstStyle/>
          <a:p>
            <a:r>
              <a:rPr lang="fr-FR" dirty="0"/>
              <a:t>La direction est prioritaire sur les imprimantes et peux imprimer 24h/24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17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4" t="50590" r="45801" b="45555"/>
          <a:stretch/>
        </p:blipFill>
        <p:spPr>
          <a:xfrm>
            <a:off x="1559563" y="2800405"/>
            <a:ext cx="8645005" cy="56457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5" t="18791" r="48598" b="57600"/>
          <a:stretch/>
        </p:blipFill>
        <p:spPr>
          <a:xfrm>
            <a:off x="3089200" y="3742981"/>
            <a:ext cx="5674972" cy="235655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49637" y="4473526"/>
            <a:ext cx="1688123" cy="40796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3249638" y="5148775"/>
            <a:ext cx="1896794" cy="46326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3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078372" cy="693872"/>
          </a:xfrm>
        </p:spPr>
        <p:txBody>
          <a:bodyPr>
            <a:normAutofit/>
          </a:bodyPr>
          <a:lstStyle/>
          <a:p>
            <a:r>
              <a:rPr lang="fr-FR" dirty="0"/>
              <a:t>Le service informatique a le contrôle total sur les imprimantes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18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3" t="15177" r="46779" b="40978"/>
          <a:stretch/>
        </p:blipFill>
        <p:spPr>
          <a:xfrm>
            <a:off x="3382419" y="2518118"/>
            <a:ext cx="4999294" cy="383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8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800" dirty="0" smtClean="0"/>
              <a:t>Windows 2012 R2 : gestion des connexions réseaux et imprimantes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838028" cy="693872"/>
          </a:xfrm>
        </p:spPr>
        <p:txBody>
          <a:bodyPr>
            <a:normAutofit fontScale="92500"/>
          </a:bodyPr>
          <a:lstStyle/>
          <a:p>
            <a:r>
              <a:rPr lang="fr-FR" dirty="0"/>
              <a:t>Le service produit a &amp; b ne peuvent imprimer sur la commune qu’entre 8h et 17h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19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20325" t="12480" r="46342" b="75390"/>
          <a:stretch/>
        </p:blipFill>
        <p:spPr>
          <a:xfrm>
            <a:off x="2463669" y="2518118"/>
            <a:ext cx="6836794" cy="288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23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Présentation &amp; Description du projet</a:t>
            </a:r>
          </a:p>
          <a:p>
            <a:endParaRPr lang="fr-FR" dirty="0" smtClean="0"/>
          </a:p>
          <a:p>
            <a:r>
              <a:rPr lang="fr-FR" dirty="0" smtClean="0"/>
              <a:t>Présentation des serveurs</a:t>
            </a:r>
          </a:p>
          <a:p>
            <a:endParaRPr lang="fr-FR" dirty="0" smtClean="0"/>
          </a:p>
          <a:p>
            <a:r>
              <a:rPr lang="fr-FR" dirty="0" smtClean="0"/>
              <a:t>Descriptif matériel</a:t>
            </a:r>
          </a:p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742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stratégies locales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8050237" cy="3380801"/>
          </a:xfrm>
        </p:spPr>
        <p:txBody>
          <a:bodyPr>
            <a:normAutofit/>
          </a:bodyPr>
          <a:lstStyle/>
          <a:p>
            <a:r>
              <a:rPr lang="fr-FR" dirty="0" smtClean="0"/>
              <a:t>Quota sur le répertoire réseau personnel de chaque utilisateur</a:t>
            </a:r>
          </a:p>
          <a:p>
            <a:endParaRPr lang="fr-FR" dirty="0" smtClean="0"/>
          </a:p>
          <a:p>
            <a:r>
              <a:rPr lang="fr-FR" dirty="0" smtClean="0"/>
              <a:t>Création des comptes utilisateurs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526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/>
              <a:t>Windows 2012 R2 : stratégies locales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838028" cy="693872"/>
          </a:xfrm>
        </p:spPr>
        <p:txBody>
          <a:bodyPr>
            <a:normAutofit/>
          </a:bodyPr>
          <a:lstStyle/>
          <a:p>
            <a:r>
              <a:rPr lang="fr-FR" dirty="0"/>
              <a:t>Quota sur le répertoire réseau personnel de chaque utilisateur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21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26991" t="10531" r="38034" b="69989"/>
          <a:stretch/>
        </p:blipFill>
        <p:spPr>
          <a:xfrm>
            <a:off x="3033358" y="2518118"/>
            <a:ext cx="5697415" cy="367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0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/>
              <a:t>Windows 2012 R2 : stratégies locales</a:t>
            </a:r>
            <a:endParaRPr lang="fr-FR" sz="2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1824246"/>
            <a:ext cx="8838028" cy="693872"/>
          </a:xfrm>
        </p:spPr>
        <p:txBody>
          <a:bodyPr>
            <a:normAutofit/>
          </a:bodyPr>
          <a:lstStyle/>
          <a:p>
            <a:r>
              <a:rPr lang="fr-FR" dirty="0"/>
              <a:t>Création des comptes utilisateurs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22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" t="11564" r="3563" b="52300"/>
          <a:stretch/>
        </p:blipFill>
        <p:spPr>
          <a:xfrm>
            <a:off x="211015" y="2518118"/>
            <a:ext cx="11346975" cy="254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23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" t="11720" r="62165" b="84842"/>
          <a:stretch/>
        </p:blipFill>
        <p:spPr>
          <a:xfrm>
            <a:off x="418928" y="1589648"/>
            <a:ext cx="10821215" cy="61897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0" t="3373" r="34193" b="80246"/>
          <a:stretch/>
        </p:blipFill>
        <p:spPr>
          <a:xfrm>
            <a:off x="824194" y="3010484"/>
            <a:ext cx="10066956" cy="180145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7" t="15314" r="63700" b="71239"/>
          <a:stretch/>
        </p:blipFill>
        <p:spPr>
          <a:xfrm>
            <a:off x="624489" y="167381"/>
            <a:ext cx="10466363" cy="2421072"/>
          </a:xfrm>
          <a:prstGeom prst="rect">
            <a:avLst/>
          </a:prstGeom>
        </p:spPr>
      </p:pic>
      <p:cxnSp>
        <p:nvCxnSpPr>
          <p:cNvPr id="11" name="Connecteur droit avec flèche 10"/>
          <p:cNvCxnSpPr/>
          <p:nvPr/>
        </p:nvCxnSpPr>
        <p:spPr>
          <a:xfrm flipH="1">
            <a:off x="1716259" y="576773"/>
            <a:ext cx="1688123" cy="31792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H="1">
            <a:off x="2649034" y="576773"/>
            <a:ext cx="3208637" cy="31792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/>
          <p:nvPr/>
        </p:nvCxnSpPr>
        <p:spPr>
          <a:xfrm>
            <a:off x="3950678" y="1659984"/>
            <a:ext cx="818270" cy="209608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5"/>
          <a:srcRect l="36324" t="9291" r="42752" b="73265"/>
          <a:stretch/>
        </p:blipFill>
        <p:spPr>
          <a:xfrm>
            <a:off x="3831922" y="2708027"/>
            <a:ext cx="3722428" cy="359469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" t="29144" r="65757" b="69344"/>
          <a:stretch/>
        </p:blipFill>
        <p:spPr>
          <a:xfrm>
            <a:off x="784608" y="3237807"/>
            <a:ext cx="10062708" cy="296041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32" t="29283" r="36795" b="69085"/>
          <a:stretch/>
        </p:blipFill>
        <p:spPr>
          <a:xfrm>
            <a:off x="784610" y="3533848"/>
            <a:ext cx="9708126" cy="319628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72" t="29284" r="4395" b="69084"/>
          <a:stretch/>
        </p:blipFill>
        <p:spPr>
          <a:xfrm>
            <a:off x="784608" y="3853476"/>
            <a:ext cx="10909129" cy="31962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" t="30478" r="65757" b="66975"/>
          <a:stretch/>
        </p:blipFill>
        <p:spPr>
          <a:xfrm>
            <a:off x="784608" y="4173104"/>
            <a:ext cx="10062708" cy="498736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7" t="32829" r="54805" b="53978"/>
          <a:stretch/>
        </p:blipFill>
        <p:spPr>
          <a:xfrm>
            <a:off x="595935" y="545910"/>
            <a:ext cx="10391931" cy="195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2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24</a:t>
            </a:fld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38" y="198988"/>
            <a:ext cx="1037072" cy="1337370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388577" y="1536358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Fichier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3" name="Flèche droite 2"/>
          <p:cNvSpPr/>
          <p:nvPr/>
        </p:nvSpPr>
        <p:spPr>
          <a:xfrm>
            <a:off x="1610435" y="608365"/>
            <a:ext cx="723332" cy="51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/>
          <p:cNvSpPr txBox="1"/>
          <p:nvPr/>
        </p:nvSpPr>
        <p:spPr>
          <a:xfrm>
            <a:off x="2483892" y="198988"/>
            <a:ext cx="1794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Nom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Prénom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Mot de passe 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Ville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service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010" y="198988"/>
            <a:ext cx="1696198" cy="1696198"/>
          </a:xfrm>
          <a:prstGeom prst="rect">
            <a:avLst/>
          </a:prstGeom>
        </p:spPr>
      </p:pic>
      <p:sp>
        <p:nvSpPr>
          <p:cNvPr id="24" name="Flèche droite 23"/>
          <p:cNvSpPr/>
          <p:nvPr/>
        </p:nvSpPr>
        <p:spPr>
          <a:xfrm>
            <a:off x="4428098" y="608364"/>
            <a:ext cx="1841912" cy="518615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/>
          <p:cNvSpPr txBox="1"/>
          <p:nvPr/>
        </p:nvSpPr>
        <p:spPr>
          <a:xfrm>
            <a:off x="4671625" y="1122036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récupère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6" name="Virage 5"/>
          <p:cNvSpPr/>
          <p:nvPr/>
        </p:nvSpPr>
        <p:spPr>
          <a:xfrm rot="5400000">
            <a:off x="7517765" y="1007349"/>
            <a:ext cx="1583140" cy="9680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8780056" y="1204486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crée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381" y="2221032"/>
            <a:ext cx="1598095" cy="1598095"/>
          </a:xfrm>
          <a:prstGeom prst="rect">
            <a:avLst/>
          </a:prstGeom>
        </p:spPr>
      </p:pic>
      <p:sp>
        <p:nvSpPr>
          <p:cNvPr id="27" name="ZoneTexte 26"/>
          <p:cNvSpPr txBox="1"/>
          <p:nvPr/>
        </p:nvSpPr>
        <p:spPr>
          <a:xfrm>
            <a:off x="8309335" y="2558414"/>
            <a:ext cx="34563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Compte utilisateur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Dossier réseau personnel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Droits sur ce dossier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2483548" y="198988"/>
            <a:ext cx="19912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solidFill>
                  <a:srgbClr val="FF0000"/>
                </a:solidFill>
                <a:latin typeface="Stencil" panose="040409050D0802020404" pitchFamily="82" charset="0"/>
              </a:rPr>
              <a:t>Berly</a:t>
            </a:r>
            <a:endParaRPr lang="fr-FR" dirty="0" smtClean="0">
              <a:solidFill>
                <a:srgbClr val="FF0000"/>
              </a:solidFill>
              <a:latin typeface="Stencil" panose="040409050D0802020404" pitchFamily="82" charset="0"/>
            </a:endParaRP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Eric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Azertyuiop@59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Valenciennes</a:t>
            </a:r>
          </a:p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Informatique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9" name="ZoneTexte 28"/>
          <p:cNvSpPr txBox="1"/>
          <p:nvPr/>
        </p:nvSpPr>
        <p:spPr>
          <a:xfrm>
            <a:off x="155193" y="3289639"/>
            <a:ext cx="108721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Le compte utilisateur eric.berly@startngo.loc</a:t>
            </a:r>
          </a:p>
          <a:p>
            <a:r>
              <a:rPr lang="fr-FR" dirty="0" smtClean="0">
                <a:latin typeface="Stencil" panose="040409050D0802020404" pitchFamily="82" charset="0"/>
              </a:rPr>
              <a:t>Avec le mot de passe </a:t>
            </a:r>
            <a:r>
              <a:rPr lang="fr-FR" dirty="0" smtClean="0">
                <a:latin typeface="Rockwell Extra Bold" panose="02060903040505020403" pitchFamily="18" charset="0"/>
              </a:rPr>
              <a:t>Azertyuiop@59</a:t>
            </a:r>
          </a:p>
          <a:p>
            <a:r>
              <a:rPr lang="fr-FR" dirty="0" smtClean="0">
                <a:latin typeface="Stencil" panose="040409050D0802020404" pitchFamily="82" charset="0"/>
              </a:rPr>
              <a:t>Ce mot de passe sera changé lors de la première connexion sur ce compte</a:t>
            </a:r>
          </a:p>
          <a:p>
            <a:r>
              <a:rPr lang="fr-FR" dirty="0" smtClean="0">
                <a:latin typeface="Stencil" panose="040409050D0802020404" pitchFamily="82" charset="0"/>
              </a:rPr>
              <a:t>Ce compte fait parti du service informatique</a:t>
            </a:r>
          </a:p>
          <a:p>
            <a:r>
              <a:rPr lang="fr-FR" dirty="0" smtClean="0">
                <a:latin typeface="Stencil" panose="040409050D0802020404" pitchFamily="82" charset="0"/>
              </a:rPr>
              <a:t>Le répertoire réseau personnel </a:t>
            </a:r>
            <a:r>
              <a:rPr lang="fr-FR" dirty="0" err="1" smtClean="0">
                <a:latin typeface="Stencil" panose="040409050D0802020404" pitchFamily="82" charset="0"/>
              </a:rPr>
              <a:t>eric.berly</a:t>
            </a:r>
            <a:r>
              <a:rPr lang="fr-FR" dirty="0" smtClean="0">
                <a:latin typeface="Stencil" panose="040409050D0802020404" pitchFamily="82" charset="0"/>
              </a:rPr>
              <a:t> est créé dans le dossier informatique de </a:t>
            </a:r>
            <a:r>
              <a:rPr lang="fr-FR" dirty="0" err="1" smtClean="0">
                <a:latin typeface="Stencil" panose="040409050D0802020404" pitchFamily="82" charset="0"/>
              </a:rPr>
              <a:t>communservice</a:t>
            </a:r>
            <a:endParaRPr lang="fr-FR" dirty="0" smtClean="0">
              <a:latin typeface="Stencil" panose="040409050D0802020404" pitchFamily="82" charset="0"/>
            </a:endParaRPr>
          </a:p>
          <a:p>
            <a:r>
              <a:rPr lang="fr-FR" dirty="0" smtClean="0">
                <a:latin typeface="Stencil" panose="040409050D0802020404" pitchFamily="82" charset="0"/>
              </a:rPr>
              <a:t>Avec le contrôle totale pour </a:t>
            </a:r>
            <a:r>
              <a:rPr lang="fr-FR" dirty="0" err="1" smtClean="0">
                <a:latin typeface="Stencil" panose="040409050D0802020404" pitchFamily="82" charset="0"/>
              </a:rPr>
              <a:t>Eric.berly</a:t>
            </a:r>
            <a:r>
              <a:rPr lang="fr-FR" dirty="0" smtClean="0">
                <a:latin typeface="Stencil" panose="040409050D0802020404" pitchFamily="82" charset="0"/>
              </a:rPr>
              <a:t> et le service informatique</a:t>
            </a:r>
          </a:p>
          <a:p>
            <a:r>
              <a:rPr lang="fr-FR" dirty="0" smtClean="0">
                <a:latin typeface="Stencil" panose="040409050D0802020404" pitchFamily="82" charset="0"/>
              </a:rPr>
              <a:t>Avec le droit de lecture pour la direction</a:t>
            </a:r>
            <a:endParaRPr lang="fr-FR" dirty="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94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" grpId="0" animBg="1"/>
      <p:bldP spid="3" grpId="1" animBg="1"/>
      <p:bldP spid="3" grpId="2" animBg="1"/>
      <p:bldP spid="23" grpId="0"/>
      <p:bldP spid="23" grpId="1"/>
      <p:bldP spid="24" grpId="0" animBg="1"/>
      <p:bldP spid="24" grpId="1" animBg="1"/>
      <p:bldP spid="24" grpId="2" animBg="1"/>
      <p:bldP spid="25" grpId="0"/>
      <p:bldP spid="25" grpId="1"/>
      <p:bldP spid="25" grpId="2"/>
      <p:bldP spid="6" grpId="0" animBg="1"/>
      <p:bldP spid="6" grpId="1" animBg="1"/>
      <p:bldP spid="6" grpId="2" animBg="1"/>
      <p:bldP spid="26" grpId="0"/>
      <p:bldP spid="26" grpId="1"/>
      <p:bldP spid="26" grpId="2"/>
      <p:bldP spid="27" grpId="0"/>
      <p:bldP spid="27" grpId="1"/>
      <p:bldP spid="28" grpId="0"/>
      <p:bldP spid="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linux : les rôles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Serveur http</a:t>
            </a:r>
          </a:p>
          <a:p>
            <a:endParaRPr lang="fr-FR" dirty="0"/>
          </a:p>
          <a:p>
            <a:r>
              <a:rPr lang="fr-FR" dirty="0" smtClean="0"/>
              <a:t>Serveur samba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25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46" y="2571901"/>
            <a:ext cx="5811061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7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linux : serveur http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Page accueil de l’entreprise</a:t>
            </a:r>
          </a:p>
          <a:p>
            <a:endParaRPr lang="fr-FR" dirty="0"/>
          </a:p>
          <a:p>
            <a:r>
              <a:rPr lang="fr-FR" dirty="0" smtClean="0"/>
              <a:t>Informations sur le serveur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26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55" r="28699"/>
          <a:stretch/>
        </p:blipFill>
        <p:spPr>
          <a:xfrm>
            <a:off x="4400107" y="2207172"/>
            <a:ext cx="7171782" cy="251130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322807" y="4434583"/>
            <a:ext cx="1688123" cy="40796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5" t="1650" r="24765" b="18819"/>
          <a:stretch/>
        </p:blipFill>
        <p:spPr>
          <a:xfrm>
            <a:off x="4561635" y="163286"/>
            <a:ext cx="7087554" cy="61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6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9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linux : serveur Samba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Un dossier par service et un commun</a:t>
            </a:r>
          </a:p>
          <a:p>
            <a:endParaRPr lang="fr-FR" dirty="0"/>
          </a:p>
          <a:p>
            <a:r>
              <a:rPr lang="fr-FR" dirty="0" smtClean="0"/>
              <a:t>Connexion obligatoire pour y accéder</a:t>
            </a:r>
          </a:p>
          <a:p>
            <a:endParaRPr lang="fr-FR" dirty="0"/>
          </a:p>
          <a:p>
            <a:r>
              <a:rPr lang="fr-FR" dirty="0" smtClean="0"/>
              <a:t>Selon le service, restriction d’accès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27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1" t="12995" r="57259" b="75994"/>
          <a:stretch/>
        </p:blipFill>
        <p:spPr>
          <a:xfrm>
            <a:off x="901990" y="3549685"/>
            <a:ext cx="8524828" cy="132124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63" t="39522" r="37992" b="22689"/>
          <a:stretch/>
        </p:blipFill>
        <p:spPr>
          <a:xfrm>
            <a:off x="6606752" y="1835351"/>
            <a:ext cx="4366047" cy="3767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640844" y="4540323"/>
            <a:ext cx="1165676" cy="40796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794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Descriptif matériel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devis</a:t>
            </a:r>
            <a:endParaRPr lang="fr-FR" sz="3600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428" y="250373"/>
            <a:ext cx="3864429" cy="5209176"/>
          </a:xfr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28</a:t>
            </a:fld>
            <a:endParaRPr lang="fr-FR" dirty="0"/>
          </a:p>
        </p:txBody>
      </p:sp>
      <p:pic>
        <p:nvPicPr>
          <p:cNvPr id="6" name="Espace réservé du contenu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66" b="47831"/>
          <a:stretch/>
        </p:blipFill>
        <p:spPr>
          <a:xfrm>
            <a:off x="5520098" y="1549401"/>
            <a:ext cx="10231532" cy="1613988"/>
          </a:xfrm>
          <a:prstGeom prst="rect">
            <a:avLst/>
          </a:prstGeom>
        </p:spPr>
      </p:pic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25" b="41488"/>
          <a:stretch/>
        </p:blipFill>
        <p:spPr>
          <a:xfrm>
            <a:off x="5520098" y="1549401"/>
            <a:ext cx="10941206" cy="986247"/>
          </a:xfrm>
          <a:prstGeom prst="rect">
            <a:avLst/>
          </a:prstGeom>
        </p:spPr>
      </p:pic>
      <p:pic>
        <p:nvPicPr>
          <p:cNvPr id="9" name="Espace réservé du contenu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21" b="36473"/>
          <a:stretch/>
        </p:blipFill>
        <p:spPr>
          <a:xfrm>
            <a:off x="5524729" y="1549401"/>
            <a:ext cx="11111555" cy="719908"/>
          </a:xfrm>
          <a:prstGeom prst="rect">
            <a:avLst/>
          </a:prstGeom>
        </p:spPr>
      </p:pic>
      <p:pic>
        <p:nvPicPr>
          <p:cNvPr id="10" name="Espace réservé du contenu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19" t="88455"/>
          <a:stretch/>
        </p:blipFill>
        <p:spPr>
          <a:xfrm>
            <a:off x="8704951" y="2724615"/>
            <a:ext cx="2400327" cy="1250178"/>
          </a:xfrm>
          <a:prstGeom prst="rect">
            <a:avLst/>
          </a:prstGeom>
        </p:spPr>
      </p:pic>
      <p:pic>
        <p:nvPicPr>
          <p:cNvPr id="11" name="Espace réservé du contenu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" t="63122" r="-969" b="31928"/>
          <a:stretch/>
        </p:blipFill>
        <p:spPr>
          <a:xfrm>
            <a:off x="5533581" y="1497138"/>
            <a:ext cx="10927723" cy="72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31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48148E-6 L -0.37136 0.1025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68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81481E-6 L -0.40586 0.1879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9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7.40741E-7 L -0.40533 0.19583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73" y="9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38 0.16065 L -0.40052 0.21528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36" y="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07407E-6 L -0.35755 0.09884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78" y="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 fontScale="90000"/>
          </a:bodyPr>
          <a:lstStyle/>
          <a:p>
            <a:r>
              <a:rPr lang="fr-FR" sz="5300" dirty="0" smtClean="0"/>
              <a:t>Présentation &amp; description du projet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descriptif du projet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Améliorer les pratiques</a:t>
            </a:r>
          </a:p>
          <a:p>
            <a:r>
              <a:rPr lang="fr-FR" dirty="0" smtClean="0"/>
              <a:t>Structurer le parc</a:t>
            </a:r>
          </a:p>
          <a:p>
            <a:r>
              <a:rPr lang="fr-FR" dirty="0" smtClean="0"/>
              <a:t>Gérer les droits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3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331" y="2285277"/>
            <a:ext cx="4096322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4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 fontScale="90000"/>
          </a:bodyPr>
          <a:lstStyle/>
          <a:p>
            <a:r>
              <a:rPr lang="fr-FR" sz="5300" dirty="0" smtClean="0"/>
              <a:t>Présentation &amp; description du projet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le cahier des charges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Faire un inventaire du parc</a:t>
            </a:r>
          </a:p>
          <a:p>
            <a:r>
              <a:rPr lang="fr-FR" dirty="0" smtClean="0"/>
              <a:t>Gestion des droits utilisateur</a:t>
            </a:r>
          </a:p>
          <a:p>
            <a:r>
              <a:rPr lang="fr-FR" dirty="0" smtClean="0"/>
              <a:t>Mise en place d’un serveur Windows et linux</a:t>
            </a:r>
          </a:p>
          <a:p>
            <a:r>
              <a:rPr lang="fr-FR" dirty="0"/>
              <a:t>Mise en place de plusieurs services </a:t>
            </a:r>
            <a:endParaRPr lang="fr-FR" dirty="0" smtClean="0"/>
          </a:p>
          <a:p>
            <a:r>
              <a:rPr lang="fr-FR" dirty="0" smtClean="0"/>
              <a:t>Gestion des imprimantes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4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014" y="725846"/>
            <a:ext cx="5715798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6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5</a:t>
            </a:fld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 fontScale="90000"/>
          </a:bodyPr>
          <a:lstStyle/>
          <a:p>
            <a:r>
              <a:rPr lang="fr-FR" sz="5300" dirty="0" smtClean="0"/>
              <a:t>Présentation &amp; description du projet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diagramme de </a:t>
            </a:r>
            <a:r>
              <a:rPr lang="fr-FR" sz="3600" dirty="0" err="1" smtClean="0"/>
              <a:t>gantt</a:t>
            </a:r>
            <a:endParaRPr lang="fr-FR" sz="3600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95" y="163286"/>
            <a:ext cx="11981605" cy="6564086"/>
          </a:xfrm>
        </p:spPr>
      </p:pic>
    </p:spTree>
    <p:extLst>
      <p:ext uri="{BB962C8B-B14F-4D97-AF65-F5344CB8AC3E}">
        <p14:creationId xmlns:p14="http://schemas.microsoft.com/office/powerpoint/2010/main" val="21820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les rôles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Serveur </a:t>
            </a:r>
            <a:r>
              <a:rPr lang="fr-FR" dirty="0" err="1" smtClean="0"/>
              <a:t>dhcp</a:t>
            </a:r>
            <a:endParaRPr lang="fr-FR" dirty="0" smtClean="0"/>
          </a:p>
          <a:p>
            <a:r>
              <a:rPr lang="fr-FR" dirty="0" smtClean="0"/>
              <a:t>Serveur </a:t>
            </a:r>
            <a:r>
              <a:rPr lang="fr-FR" dirty="0" err="1" smtClean="0"/>
              <a:t>dns</a:t>
            </a:r>
            <a:endParaRPr lang="fr-FR" dirty="0" smtClean="0"/>
          </a:p>
          <a:p>
            <a:r>
              <a:rPr lang="fr-FR" dirty="0" smtClean="0"/>
              <a:t>Politique de sécurité</a:t>
            </a:r>
          </a:p>
          <a:p>
            <a:r>
              <a:rPr lang="fr-FR" dirty="0" smtClean="0"/>
              <a:t>Gestion des connexions réseaux et imprimantes</a:t>
            </a:r>
          </a:p>
          <a:p>
            <a:r>
              <a:rPr lang="fr-FR" dirty="0" smtClean="0"/>
              <a:t>Stratégies locales 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6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857" y="2349305"/>
            <a:ext cx="4548808" cy="247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4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DHCP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7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11" y="1919627"/>
            <a:ext cx="1448079" cy="1448079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67287" y="3367706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Ordinateur Client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642" y="1857783"/>
            <a:ext cx="1185650" cy="1879255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7649455" y="1488451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Serveur DHCP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393" y="3367706"/>
            <a:ext cx="1658660" cy="1658660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9342543" y="5026366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Base de données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13" name="Flèche droite 12"/>
          <p:cNvSpPr/>
          <p:nvPr/>
        </p:nvSpPr>
        <p:spPr>
          <a:xfrm>
            <a:off x="2827606" y="2208628"/>
            <a:ext cx="4712677" cy="182880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3696540" y="2372975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Demande une adresse IP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15" name="Virage 14"/>
          <p:cNvSpPr/>
          <p:nvPr/>
        </p:nvSpPr>
        <p:spPr>
          <a:xfrm rot="2905411">
            <a:off x="9145336" y="2511941"/>
            <a:ext cx="1192317" cy="61194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9787448" y="2161667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recherche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17" name="Flèche droite 16"/>
          <p:cNvSpPr/>
          <p:nvPr/>
        </p:nvSpPr>
        <p:spPr>
          <a:xfrm rot="13589876">
            <a:off x="8834569" y="3687878"/>
            <a:ext cx="1015948" cy="2625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8421072" y="4029910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fournit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19" name="Flèche droite 18"/>
          <p:cNvSpPr/>
          <p:nvPr/>
        </p:nvSpPr>
        <p:spPr>
          <a:xfrm rot="10800000">
            <a:off x="2827606" y="3123028"/>
            <a:ext cx="4712677" cy="244678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3696540" y="3360329"/>
            <a:ext cx="3148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attribut une adresse IP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16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DNS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8</a:t>
            </a:fld>
            <a:endParaRPr lang="fr-FR" dirty="0"/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11" y="1919627"/>
            <a:ext cx="1448079" cy="144807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267287" y="3311434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Ordinateur Client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5" y="1873238"/>
            <a:ext cx="1185650" cy="1879255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7709638" y="1503906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Serveur DNS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431" y="3752493"/>
            <a:ext cx="1448079" cy="1448079"/>
          </a:xfrm>
          <a:prstGeom prst="rect">
            <a:avLst/>
          </a:prstGeom>
        </p:spPr>
      </p:pic>
      <p:sp>
        <p:nvSpPr>
          <p:cNvPr id="26" name="ZoneTexte 25"/>
          <p:cNvSpPr txBox="1"/>
          <p:nvPr/>
        </p:nvSpPr>
        <p:spPr>
          <a:xfrm>
            <a:off x="3878807" y="5200572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Ordinateur Client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27" name="Flèche droite 26"/>
          <p:cNvSpPr/>
          <p:nvPr/>
        </p:nvSpPr>
        <p:spPr>
          <a:xfrm>
            <a:off x="2456178" y="2361990"/>
            <a:ext cx="5084106" cy="158498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/>
          <p:cNvSpPr txBox="1"/>
          <p:nvPr/>
        </p:nvSpPr>
        <p:spPr>
          <a:xfrm>
            <a:off x="3986293" y="2520487"/>
            <a:ext cx="219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Fournit son nom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072" y="3396605"/>
            <a:ext cx="1658660" cy="1658660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9490222" y="5055265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Base de données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31" name="Virage 30"/>
          <p:cNvSpPr/>
          <p:nvPr/>
        </p:nvSpPr>
        <p:spPr>
          <a:xfrm rot="2905411">
            <a:off x="9293015" y="2540840"/>
            <a:ext cx="1192317" cy="61194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935127" y="2190566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enregistre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4" name="Flèche droite 3"/>
          <p:cNvSpPr/>
          <p:nvPr/>
        </p:nvSpPr>
        <p:spPr>
          <a:xfrm rot="19647005">
            <a:off x="5859207" y="3546728"/>
            <a:ext cx="1953837" cy="30838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Flèche droite 34"/>
          <p:cNvSpPr/>
          <p:nvPr/>
        </p:nvSpPr>
        <p:spPr>
          <a:xfrm rot="10800000">
            <a:off x="2374318" y="2842774"/>
            <a:ext cx="5293442" cy="30838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ZoneTexte 35"/>
          <p:cNvSpPr txBox="1"/>
          <p:nvPr/>
        </p:nvSpPr>
        <p:spPr>
          <a:xfrm>
            <a:off x="4257599" y="3082495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Contacter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49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6" grpId="0"/>
      <p:bldP spid="27" grpId="0" animBg="1"/>
      <p:bldP spid="28" grpId="0"/>
      <p:bldP spid="30" grpId="0"/>
      <p:bldP spid="31" grpId="0" animBg="1"/>
      <p:bldP spid="32" grpId="0"/>
      <p:bldP spid="4" grpId="0" animBg="1"/>
      <p:bldP spid="35" grpId="0" animBg="1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5300" dirty="0" smtClean="0"/>
              <a:t>Présentation des serveurs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Windows 2012 R2 : DNS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9</a:t>
            </a:fld>
            <a:endParaRPr lang="fr-FR" dirty="0"/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11" y="1919627"/>
            <a:ext cx="1448079" cy="144807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267287" y="3311434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Ordinateur Client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5" y="1873238"/>
            <a:ext cx="1185650" cy="1879255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7709638" y="1503906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Serveur DNS</a:t>
            </a:r>
            <a:endParaRPr lang="fr-FR" dirty="0">
              <a:latin typeface="Stencil" panose="040409050D0802020404" pitchFamily="82" charset="0"/>
            </a:endParaRP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072" y="3396605"/>
            <a:ext cx="1658660" cy="1658660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9490222" y="5055265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Stencil" panose="040409050D0802020404" pitchFamily="82" charset="0"/>
              </a:rPr>
              <a:t>Base de données</a:t>
            </a:r>
            <a:endParaRPr lang="fr-FR" dirty="0">
              <a:latin typeface="Stencil" panose="040409050D0802020404" pitchFamily="82" charset="0"/>
            </a:endParaRPr>
          </a:p>
        </p:txBody>
      </p:sp>
      <p:sp>
        <p:nvSpPr>
          <p:cNvPr id="19" name="Flèche droite 18"/>
          <p:cNvSpPr/>
          <p:nvPr/>
        </p:nvSpPr>
        <p:spPr>
          <a:xfrm>
            <a:off x="2456178" y="2361990"/>
            <a:ext cx="5084106" cy="158498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3547872" y="2546629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Accéder a </a:t>
            </a:r>
            <a:r>
              <a:rPr lang="fr-FR" dirty="0" err="1" smtClean="0">
                <a:solidFill>
                  <a:srgbClr val="FF0000"/>
                </a:solidFill>
                <a:latin typeface="Stencil" panose="040409050D0802020404" pitchFamily="82" charset="0"/>
              </a:rPr>
              <a:t>startngo.loc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33" name="Virage 32"/>
          <p:cNvSpPr/>
          <p:nvPr/>
        </p:nvSpPr>
        <p:spPr>
          <a:xfrm rot="2905411">
            <a:off x="9293015" y="2540840"/>
            <a:ext cx="1192317" cy="61194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9935127" y="2190566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Recherche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37" name="Flèche droite 36"/>
          <p:cNvSpPr/>
          <p:nvPr/>
        </p:nvSpPr>
        <p:spPr>
          <a:xfrm rot="10800000">
            <a:off x="2374318" y="2842774"/>
            <a:ext cx="5293442" cy="30838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ZoneTexte 37"/>
          <p:cNvSpPr txBox="1"/>
          <p:nvPr/>
        </p:nvSpPr>
        <p:spPr>
          <a:xfrm>
            <a:off x="3838015" y="3168699"/>
            <a:ext cx="248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  <a:latin typeface="Stencil" panose="040409050D0802020404" pitchFamily="82" charset="0"/>
              </a:rPr>
              <a:t>Fournit un retour</a:t>
            </a:r>
            <a:endParaRPr lang="fr-FR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6"/>
          <a:srcRect l="5555" t="10974" r="47676" b="82297"/>
          <a:stretch/>
        </p:blipFill>
        <p:spPr>
          <a:xfrm>
            <a:off x="410215" y="2150025"/>
            <a:ext cx="10943701" cy="182394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7"/>
          <a:srcRect l="5146" t="62152" r="47879" b="35103"/>
          <a:stretch/>
        </p:blipFill>
        <p:spPr>
          <a:xfrm>
            <a:off x="676703" y="2006228"/>
            <a:ext cx="10942134" cy="740624"/>
          </a:xfrm>
          <a:prstGeom prst="rect">
            <a:avLst/>
          </a:prstGeom>
        </p:spPr>
      </p:pic>
      <p:sp>
        <p:nvSpPr>
          <p:cNvPr id="41" name="ZoneTexte 40"/>
          <p:cNvSpPr txBox="1"/>
          <p:nvPr/>
        </p:nvSpPr>
        <p:spPr>
          <a:xfrm>
            <a:off x="3136836" y="1485019"/>
            <a:ext cx="5723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tencil" panose="040409050D0802020404" pitchFamily="82" charset="0"/>
              </a:rPr>
              <a:t>Le DNS est bien configuré</a:t>
            </a:r>
            <a:endParaRPr lang="fr-FR" sz="3200" dirty="0">
              <a:solidFill>
                <a:schemeClr val="accent1">
                  <a:lumMod val="60000"/>
                  <a:lumOff val="40000"/>
                </a:schemeClr>
              </a:solidFill>
              <a:latin typeface="Stencil" panose="040409050D0802020404" pitchFamily="82" charset="0"/>
            </a:endParaRPr>
          </a:p>
        </p:txBody>
      </p:sp>
      <p:sp>
        <p:nvSpPr>
          <p:cNvPr id="42" name="ZoneTexte 41"/>
          <p:cNvSpPr txBox="1"/>
          <p:nvPr/>
        </p:nvSpPr>
        <p:spPr>
          <a:xfrm>
            <a:off x="3122585" y="1492359"/>
            <a:ext cx="55643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tencil" panose="040409050D0802020404" pitchFamily="82" charset="0"/>
              </a:rPr>
              <a:t>Le DNS est mal configuré</a:t>
            </a:r>
            <a:endParaRPr lang="fr-FR" sz="3200" dirty="0">
              <a:solidFill>
                <a:schemeClr val="accent1">
                  <a:lumMod val="60000"/>
                  <a:lumOff val="40000"/>
                </a:schemeClr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05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2" grpId="0"/>
      <p:bldP spid="22" grpId="1"/>
      <p:bldP spid="24" grpId="0"/>
      <p:bldP spid="24" grpId="1"/>
      <p:bldP spid="30" grpId="0"/>
      <p:bldP spid="30" grpId="1"/>
      <p:bldP spid="19" grpId="0" animBg="1"/>
      <p:bldP spid="19" grpId="1" animBg="1"/>
      <p:bldP spid="20" grpId="0"/>
      <p:bldP spid="20" grpId="1"/>
      <p:bldP spid="33" grpId="0" animBg="1"/>
      <p:bldP spid="33" grpId="1" animBg="1"/>
      <p:bldP spid="34" grpId="0"/>
      <p:bldP spid="34" grpId="1"/>
      <p:bldP spid="37" grpId="0" animBg="1"/>
      <p:bldP spid="37" grpId="1" animBg="1"/>
      <p:bldP spid="38" grpId="0"/>
      <p:bldP spid="38" grpId="1"/>
      <p:bldP spid="41" grpId="2"/>
      <p:bldP spid="41" grpId="3"/>
      <p:bldP spid="4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Grand événem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1672</TotalTime>
  <Words>617</Words>
  <Application>Microsoft Office PowerPoint</Application>
  <PresentationFormat>Grand écran</PresentationFormat>
  <Paragraphs>187</Paragraphs>
  <Slides>28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Calibri</vt:lpstr>
      <vt:lpstr>Impact</vt:lpstr>
      <vt:lpstr>Rockwell Extra Bold</vt:lpstr>
      <vt:lpstr>Stencil</vt:lpstr>
      <vt:lpstr>Grand événement</vt:lpstr>
      <vt:lpstr>PROJET évolution</vt:lpstr>
      <vt:lpstr>SOMMAIRE</vt:lpstr>
      <vt:lpstr>Présentation &amp; description du projet descriptif du projet</vt:lpstr>
      <vt:lpstr>Présentation &amp; description du projet le cahier des charges</vt:lpstr>
      <vt:lpstr>Présentation &amp; description du projet diagramme de gantt</vt:lpstr>
      <vt:lpstr>Présentation des serveurs Windows 2012 R2 : les rôles</vt:lpstr>
      <vt:lpstr>Présentation des serveurs Windows 2012 R2 : DHCP</vt:lpstr>
      <vt:lpstr>Présentation des serveurs Windows 2012 R2 : DNS</vt:lpstr>
      <vt:lpstr>Présentation des serveurs Windows 2012 R2 : DNS</vt:lpstr>
      <vt:lpstr>Présentation des serveurs Windows 2012 R2 : politique de sécurité</vt:lpstr>
      <vt:lpstr>Présentation des serveurs Windows 2012 R2 : politique de sécurité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gestion des connexions réseaux et imprimantes</vt:lpstr>
      <vt:lpstr>Présentation des serveurs Windows 2012 R2 : stratégies locales</vt:lpstr>
      <vt:lpstr>Présentation des serveurs Windows 2012 R2 : stratégies locales</vt:lpstr>
      <vt:lpstr>Présentation des serveurs Windows 2012 R2 : stratégies locales</vt:lpstr>
      <vt:lpstr>Présentation PowerPoint</vt:lpstr>
      <vt:lpstr>Présentation PowerPoint</vt:lpstr>
      <vt:lpstr>Présentation des serveurs linux : les rôles</vt:lpstr>
      <vt:lpstr>Présentation des serveurs linux : serveur http</vt:lpstr>
      <vt:lpstr>Présentation des serveurs linux : serveur Samba</vt:lpstr>
      <vt:lpstr>Descriptif matériel devis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START</dc:title>
  <dc:creator>Damien</dc:creator>
  <cp:lastModifiedBy>Damien</cp:lastModifiedBy>
  <cp:revision>125</cp:revision>
  <dcterms:created xsi:type="dcterms:W3CDTF">2016-12-06T08:09:06Z</dcterms:created>
  <dcterms:modified xsi:type="dcterms:W3CDTF">2017-06-20T08:21:39Z</dcterms:modified>
</cp:coreProperties>
</file>

<file path=docProps/thumbnail.jpeg>
</file>